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60" r:id="rId3"/>
    <p:sldId id="261" r:id="rId4"/>
    <p:sldId id="267" r:id="rId5"/>
    <p:sldId id="272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E9A5B-65AC-47FB-B6DE-C7E25D89640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2D748-260F-4D16-935B-C61E7FD5C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23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ACDCD-B63C-4FEF-BC5F-D193542BCEC4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FD3F1-D614-4CE0-81D4-6151A8B5F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729AD-0230-4CC9-8CD6-239098A665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4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2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7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80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9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2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0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2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17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3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096C-E76D-429D-A955-38A781844753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4B928-F244-41A7-9A6D-9BEAA0BB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</a:t>
            </a:r>
            <a:r>
              <a:rPr lang="en-US" sz="3600" dirty="0" err="1" smtClean="0">
                <a:solidFill>
                  <a:srgbClr val="00B0F0"/>
                </a:solidFill>
              </a:rPr>
              <a:t>llamo</a:t>
            </a:r>
            <a:r>
              <a:rPr lang="en-US" sz="3600" dirty="0" smtClean="0">
                <a:solidFill>
                  <a:srgbClr val="00B0F0"/>
                </a:solidFill>
              </a:rPr>
              <a:t> ________________ </a:t>
            </a:r>
            <a:r>
              <a:rPr lang="en-US" sz="3600" dirty="0" err="1" smtClean="0">
                <a:solidFill>
                  <a:srgbClr val="00B0F0"/>
                </a:solidFill>
              </a:rPr>
              <a:t>Clase</a:t>
            </a:r>
            <a:r>
              <a:rPr lang="en-US" sz="3600" dirty="0" smtClean="0">
                <a:solidFill>
                  <a:srgbClr val="00B0F0"/>
                </a:solidFill>
              </a:rPr>
              <a:t> 702</a:t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</a:t>
            </a:r>
            <a:r>
              <a:rPr lang="en-US" sz="3600" dirty="0" err="1" smtClean="0">
                <a:solidFill>
                  <a:srgbClr val="00B0F0"/>
                </a:solidFill>
              </a:rPr>
              <a:t>fecha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es</a:t>
            </a:r>
            <a:r>
              <a:rPr lang="en-US" sz="3600" dirty="0" smtClean="0">
                <a:solidFill>
                  <a:srgbClr val="00B0F0"/>
                </a:solidFill>
              </a:rPr>
              <a:t> el 10 de </a:t>
            </a:r>
            <a:r>
              <a:rPr lang="en-US" sz="3600" dirty="0" err="1" smtClean="0">
                <a:solidFill>
                  <a:srgbClr val="00B0F0"/>
                </a:solidFill>
              </a:rPr>
              <a:t>diciembre</a:t>
            </a:r>
            <a:r>
              <a:rPr lang="en-US" sz="3600" dirty="0" smtClean="0">
                <a:solidFill>
                  <a:srgbClr val="00B0F0"/>
                </a:solidFill>
              </a:rPr>
              <a:t> del 2013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32: </a:t>
            </a:r>
            <a:r>
              <a:rPr lang="es-ES_tradnl" dirty="0" smtClean="0"/>
              <a:t>¿Como continuamos el repaso para el examen </a:t>
            </a:r>
            <a:r>
              <a:rPr lang="es-ES_tradnl" dirty="0" smtClean="0"/>
              <a:t>de MAÑANA?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err="1" smtClean="0"/>
              <a:t>Read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following</a:t>
            </a:r>
            <a:r>
              <a:rPr lang="es-ES_tradnl" dirty="0" smtClean="0"/>
              <a:t>; </a:t>
            </a:r>
            <a:r>
              <a:rPr lang="es-ES_tradnl" dirty="0" err="1" smtClean="0"/>
              <a:t>then</a:t>
            </a:r>
            <a:r>
              <a:rPr lang="es-ES_tradnl" dirty="0" smtClean="0"/>
              <a:t> COPY and complete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comprehension</a:t>
            </a:r>
            <a:r>
              <a:rPr lang="es-ES_tradnl" dirty="0" smtClean="0"/>
              <a:t> </a:t>
            </a:r>
            <a:r>
              <a:rPr lang="es-ES_tradnl" dirty="0" err="1" smtClean="0"/>
              <a:t>sentences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i="1" dirty="0" smtClean="0">
                <a:solidFill>
                  <a:srgbClr val="002060"/>
                </a:solidFill>
              </a:rPr>
              <a:t>En las ciudades grandes hay muchos edificios altos. Hay también mucho trafico. Las ciudades son grandes. No son pequeñas.</a:t>
            </a:r>
            <a:endParaRPr lang="es-ES_tradnl" dirty="0" smtClean="0">
              <a:solidFill>
                <a:srgbClr val="002060"/>
              </a:solidFill>
            </a:endParaRP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Las ciudades son ________					a. zonas rurales		b. zonas urbanas</a:t>
            </a:r>
          </a:p>
          <a:p>
            <a:pPr marL="514350" indent="-514350">
              <a:buClr>
                <a:srgbClr val="008000"/>
              </a:buClr>
              <a:buAutoNum type="arabicPeriod"/>
            </a:pPr>
            <a:r>
              <a:rPr lang="es-ES_tradnl" dirty="0" smtClean="0"/>
              <a:t>Cuando hay mucho trafico hay _______			a. muchos carros	b. muchos garajes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9976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2800" y="-685800"/>
            <a:ext cx="15671680" cy="899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685800" y="-29528"/>
            <a:ext cx="101346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71271"/>
            <a:ext cx="9982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I- </a:t>
            </a:r>
            <a:r>
              <a:rPr lang="en-US" sz="3600" b="1" dirty="0" smtClean="0"/>
              <a:t>Copy and choose the correct completion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4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9719" y="-1600200"/>
            <a:ext cx="16767719" cy="998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-29528"/>
            <a:ext cx="105156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496669"/>
            <a:ext cx="9982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5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228600" y="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err="1" smtClean="0">
                <a:solidFill>
                  <a:srgbClr val="00B050"/>
                </a:solidFill>
              </a:rPr>
              <a:t>IiI</a:t>
            </a:r>
            <a:r>
              <a:rPr lang="es-ES_tradnl" altLang="en-US" sz="3200" b="1" dirty="0" smtClean="0">
                <a:solidFill>
                  <a:srgbClr val="00B050"/>
                </a:solidFill>
              </a:rPr>
              <a:t>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Label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rooms</a:t>
            </a:r>
            <a:r>
              <a:rPr lang="es-ES_tradnl" altLang="en-US" sz="3200" b="1" dirty="0">
                <a:solidFill>
                  <a:srgbClr val="000000"/>
                </a:solidFill>
              </a:rPr>
              <a:t> in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house</a:t>
            </a:r>
            <a:r>
              <a:rPr lang="es-ES_tradnl" altLang="en-US" sz="3200" b="1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4718384" y="2095500"/>
            <a:ext cx="387016" cy="4191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2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5323974" y="3437470"/>
            <a:ext cx="416426" cy="3429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3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5410200" y="2247900"/>
            <a:ext cx="457200" cy="3810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4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37470"/>
            <a:ext cx="2057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52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99" y="3387725"/>
            <a:ext cx="1944255" cy="133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7010400" y="3595734"/>
            <a:ext cx="457200" cy="434928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7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1676400" y="3543300"/>
            <a:ext cx="457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5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2990850" y="3443726"/>
            <a:ext cx="387350" cy="365172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400" smtClean="0">
                <a:solidFill>
                  <a:srgbClr val="0000FF"/>
                </a:solidFill>
              </a:rPr>
              <a:t>1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4103269" y="4800600"/>
            <a:ext cx="381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6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9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69273"/>
            <a:ext cx="4387273" cy="3290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ui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8600"/>
            <a:ext cx="3846534" cy="350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Apartm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337820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838200" y="35052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0000FF"/>
                </a:solidFill>
              </a:rPr>
              <a:t>8</a:t>
            </a:r>
            <a:r>
              <a:rPr lang="es-ES_tradnl" altLang="en-US" sz="2400" dirty="0" smtClean="0">
                <a:solidFill>
                  <a:srgbClr val="0000FF"/>
                </a:solidFill>
              </a:rPr>
              <a:t>)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4953000" y="38862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0000FF"/>
                </a:solidFill>
              </a:rPr>
              <a:t>9</a:t>
            </a:r>
            <a:r>
              <a:rPr lang="es-ES_tradnl" altLang="en-US" sz="2400" dirty="0" smtClean="0">
                <a:solidFill>
                  <a:srgbClr val="0000FF"/>
                </a:solidFill>
              </a:rPr>
              <a:t>)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12" name="Rectangle 32"/>
          <p:cNvSpPr>
            <a:spLocks noChangeArrowheads="1"/>
          </p:cNvSpPr>
          <p:nvPr/>
        </p:nvSpPr>
        <p:spPr bwMode="auto">
          <a:xfrm>
            <a:off x="3911600" y="48768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0000FF"/>
                </a:solidFill>
              </a:rPr>
              <a:t>10)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9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348912" y="40215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6279312" y="2120861"/>
            <a:ext cx="833842" cy="356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6604334" y="3418684"/>
            <a:ext cx="634666" cy="4675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V="1">
            <a:off x="3789948" y="1776252"/>
            <a:ext cx="313322" cy="11522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7470"/>
            <a:ext cx="1676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 flipV="1">
            <a:off x="1625770" y="2797114"/>
            <a:ext cx="596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228600" y="24825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Label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furniture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in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rooms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V="1">
            <a:off x="2743200" y="3792950"/>
            <a:ext cx="0" cy="398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 flipH="1" flipV="1">
            <a:off x="990600" y="3809998"/>
            <a:ext cx="571500" cy="3514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 flipV="1">
            <a:off x="5537534" y="4191000"/>
            <a:ext cx="170146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6" name="Line 38"/>
          <p:cNvSpPr>
            <a:spLocks noChangeShapeType="1"/>
          </p:cNvSpPr>
          <p:nvPr/>
        </p:nvSpPr>
        <p:spPr bwMode="auto">
          <a:xfrm flipH="1" flipV="1">
            <a:off x="1625770" y="1981200"/>
            <a:ext cx="660230" cy="31981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 flipH="1">
            <a:off x="2286000" y="5154863"/>
            <a:ext cx="2438400" cy="255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cxnSp>
        <p:nvCxnSpPr>
          <p:cNvPr id="3" name="Elbow Connector 2"/>
          <p:cNvCxnSpPr/>
          <p:nvPr/>
        </p:nvCxnSpPr>
        <p:spPr>
          <a:xfrm rot="16200000" flipH="1">
            <a:off x="4128078" y="2508830"/>
            <a:ext cx="4031092" cy="3295647"/>
          </a:xfrm>
          <a:prstGeom prst="bentConnector3">
            <a:avLst>
              <a:gd name="adj1" fmla="val -31283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9" name="Straight Arrow Connector 9218"/>
          <p:cNvCxnSpPr/>
          <p:nvPr/>
        </p:nvCxnSpPr>
        <p:spPr>
          <a:xfrm flipH="1">
            <a:off x="4305300" y="6078192"/>
            <a:ext cx="348614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5" name="Straight Arrow Connector 9224"/>
          <p:cNvCxnSpPr/>
          <p:nvPr/>
        </p:nvCxnSpPr>
        <p:spPr>
          <a:xfrm flipV="1">
            <a:off x="247650" y="2352386"/>
            <a:ext cx="0" cy="375435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4" name="Straight Arrow Connector 9233"/>
          <p:cNvCxnSpPr/>
          <p:nvPr/>
        </p:nvCxnSpPr>
        <p:spPr>
          <a:xfrm flipV="1">
            <a:off x="247650" y="2299079"/>
            <a:ext cx="1276350" cy="60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 flipV="1">
            <a:off x="3505200" y="4362510"/>
            <a:ext cx="876300" cy="17156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419100" y="4419600"/>
            <a:ext cx="3086101" cy="16585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Line 38"/>
          <p:cNvSpPr>
            <a:spLocks noChangeShapeType="1"/>
          </p:cNvSpPr>
          <p:nvPr/>
        </p:nvSpPr>
        <p:spPr bwMode="auto">
          <a:xfrm>
            <a:off x="6248399" y="5504208"/>
            <a:ext cx="673267" cy="6679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88" name="Line 38"/>
          <p:cNvSpPr>
            <a:spLocks noChangeShapeType="1"/>
          </p:cNvSpPr>
          <p:nvPr/>
        </p:nvSpPr>
        <p:spPr bwMode="auto">
          <a:xfrm flipH="1">
            <a:off x="5410200" y="5638799"/>
            <a:ext cx="533400" cy="59179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72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867400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¿Cuántos hermanos tienes?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cuantos tienes.	</a:t>
            </a:r>
            <a:r>
              <a:rPr lang="es-ES_tradnl" sz="2800" dirty="0" smtClean="0">
                <a:solidFill>
                  <a:srgbClr val="0070C0"/>
                </a:solidFill>
              </a:rPr>
              <a:t>b.</a:t>
            </a:r>
            <a:r>
              <a:rPr lang="es-ES_tradnl" sz="2800" dirty="0" smtClean="0"/>
              <a:t> Tengo dos	    </a:t>
            </a:r>
            <a:r>
              <a:rPr lang="es-ES_tradnl" sz="2800" dirty="0" smtClean="0">
                <a:solidFill>
                  <a:srgbClr val="0070C0"/>
                </a:solidFill>
              </a:rPr>
              <a:t>c.</a:t>
            </a:r>
            <a:r>
              <a:rPr lang="es-ES_tradnl" sz="2800" dirty="0" smtClean="0"/>
              <a:t> Tienes dos 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¿Cuántos nietos tienen los abuelos?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Tienen dos	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Tenemos dos	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Tienes dos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¿Tiene ustedes una mascota?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tienen una mascota.    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Si tenemos un perrito.                                                          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Si, tengo un gato. 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/>
            </a:pPr>
            <a:r>
              <a:rPr lang="es-ES_tradnl" sz="2800" dirty="0" smtClean="0"/>
              <a:t>¿Qué tiene tu primo?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 .</a:t>
            </a:r>
            <a:r>
              <a:rPr lang="es-ES_tradnl" sz="2800" dirty="0" smtClean="0">
                <a:solidFill>
                  <a:srgbClr val="0070C0"/>
                </a:solidFill>
              </a:rPr>
              <a:t>a. </a:t>
            </a:r>
            <a:r>
              <a:rPr lang="es-ES_tradnl" sz="2800" dirty="0" smtClean="0"/>
              <a:t>Si, tengo un primo.</a:t>
            </a:r>
            <a:r>
              <a:rPr lang="es-ES_tradnl" sz="2800" dirty="0"/>
              <a:t> </a:t>
            </a:r>
            <a:endParaRPr lang="es-ES_tradnl" sz="2800" dirty="0" smtClean="0"/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 smtClean="0">
                <a:solidFill>
                  <a:srgbClr val="0070C0"/>
                </a:solidFill>
              </a:rPr>
              <a:t>      </a:t>
            </a:r>
            <a:r>
              <a:rPr lang="es-ES_tradnl" sz="2800" dirty="0" smtClean="0"/>
              <a:t>.</a:t>
            </a:r>
            <a:r>
              <a:rPr lang="es-ES_tradnl" sz="2800" dirty="0" smtClean="0">
                <a:solidFill>
                  <a:srgbClr val="0070C0"/>
                </a:solidFill>
              </a:rPr>
              <a:t>b. </a:t>
            </a:r>
            <a:r>
              <a:rPr lang="es-ES_tradnl" sz="2800" dirty="0" smtClean="0"/>
              <a:t>Tienes un primo.                                                                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.</a:t>
            </a:r>
            <a:r>
              <a:rPr lang="es-ES_tradnl" sz="2800" dirty="0" smtClean="0">
                <a:solidFill>
                  <a:srgbClr val="0070C0"/>
                </a:solidFill>
              </a:rPr>
              <a:t>c. </a:t>
            </a:r>
            <a:r>
              <a:rPr lang="es-ES_tradnl" sz="2800" dirty="0" smtClean="0"/>
              <a:t>Tiene un carro nuevo.</a:t>
            </a:r>
            <a:endParaRPr lang="es-ES_tradnl" sz="2800" dirty="0"/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253425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V-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response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03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6019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1. </a:t>
            </a:r>
            <a:r>
              <a:rPr lang="es-ES_tradnl" dirty="0" smtClean="0"/>
              <a:t>En España y Latinoamérica las macotas son populares en…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zonas urbanas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zonas rurales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2. </a:t>
            </a:r>
            <a:r>
              <a:rPr lang="es-ES_tradnl" dirty="0" smtClean="0"/>
              <a:t>Unas mascotas exóticas son los…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perros &amp; gatos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loros &amp; llamas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3. </a:t>
            </a:r>
            <a:r>
              <a:rPr lang="es-ES_tradnl" dirty="0" smtClean="0"/>
              <a:t>Un animal que no tiene paciencia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</a:t>
            </a:r>
            <a:r>
              <a:rPr lang="es-ES_tradnl" dirty="0" smtClean="0"/>
              <a:t> el loro			</a:t>
            </a:r>
            <a:r>
              <a:rPr lang="es-ES_tradnl" dirty="0" smtClean="0">
                <a:solidFill>
                  <a:srgbClr val="0070C0"/>
                </a:solidFill>
              </a:rPr>
              <a:t>b.</a:t>
            </a:r>
            <a:r>
              <a:rPr lang="es-ES_tradnl" dirty="0" smtClean="0"/>
              <a:t> la llama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4. </a:t>
            </a:r>
            <a:r>
              <a:rPr lang="es-ES_tradnl" dirty="0" smtClean="0"/>
              <a:t>La capital de Ecuador es…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Quito	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Madrid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5. </a:t>
            </a:r>
            <a:r>
              <a:rPr lang="es-ES_tradnl" dirty="0" smtClean="0"/>
              <a:t>Un colegio mixto es para…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solo muchachos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muchachos y muchachas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70C0"/>
                </a:solidFill>
              </a:rPr>
              <a:t>6. </a:t>
            </a:r>
            <a:r>
              <a:rPr lang="es-ES_tradnl" dirty="0" smtClean="0"/>
              <a:t>El Pichincha es…..</a:t>
            </a:r>
          </a:p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solidFill>
                  <a:srgbClr val="0070C0"/>
                </a:solidFill>
              </a:rPr>
              <a:t>a. </a:t>
            </a:r>
            <a:r>
              <a:rPr lang="es-ES_tradnl" dirty="0" smtClean="0"/>
              <a:t>un volcán		</a:t>
            </a:r>
            <a:r>
              <a:rPr lang="es-ES_tradnl" dirty="0" smtClean="0">
                <a:solidFill>
                  <a:srgbClr val="0070C0"/>
                </a:solidFill>
              </a:rPr>
              <a:t>b. </a:t>
            </a:r>
            <a:r>
              <a:rPr lang="es-ES_tradnl" dirty="0" smtClean="0"/>
              <a:t>una montana</a:t>
            </a: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228600" y="152400"/>
            <a:ext cx="899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VI-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Copy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and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choose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the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</a:t>
            </a:r>
            <a:r>
              <a:rPr lang="es-ES_tradnl" altLang="en-US" sz="3200" b="1" dirty="0" err="1" smtClean="0">
                <a:solidFill>
                  <a:srgbClr val="000000"/>
                </a:solidFill>
              </a:rPr>
              <a:t>correct</a:t>
            </a:r>
            <a:r>
              <a:rPr lang="es-ES_tradnl" altLang="en-US" sz="3200" b="1" dirty="0" smtClean="0">
                <a:solidFill>
                  <a:srgbClr val="000000"/>
                </a:solidFill>
              </a:rPr>
              <a:t> response</a:t>
            </a:r>
            <a:endParaRPr lang="es-ES_tradnl" altLang="en-U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50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</a:t>
            </a:r>
            <a:r>
              <a:rPr lang="en-US" dirty="0" smtClean="0"/>
              <a:t>for exam: cap. 2 on FRIDAY!!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House/home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</a:t>
            </a:r>
            <a:r>
              <a:rPr lang="en-US" dirty="0" smtClean="0"/>
              <a:t>Adjectives</a:t>
            </a:r>
          </a:p>
          <a:p>
            <a:pPr lvl="1"/>
            <a:r>
              <a:rPr lang="en-US" dirty="0" smtClean="0"/>
              <a:t>Readings: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ecuatoriana</a:t>
            </a:r>
            <a:r>
              <a:rPr lang="en-US" dirty="0" smtClean="0"/>
              <a:t> &amp; </a:t>
            </a:r>
            <a:r>
              <a:rPr lang="en-US" u="sng" dirty="0" err="1" smtClean="0"/>
              <a:t>Mascotas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0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141</Words>
  <Application>Microsoft Office PowerPoint</Application>
  <PresentationFormat>On-screen Show (4:3)</PresentationFormat>
  <Paragraphs>57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 llamo ________________ Clase 702 La fecha es el 10 de diciembre del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32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702 La fecha es el 10 de diciembre del 2013</dc:title>
  <dc:creator>Helen Zumaeta</dc:creator>
  <cp:lastModifiedBy>Helen Zumaeta</cp:lastModifiedBy>
  <cp:revision>16</cp:revision>
  <cp:lastPrinted>2013-12-10T15:14:06Z</cp:lastPrinted>
  <dcterms:created xsi:type="dcterms:W3CDTF">2013-12-09T19:13:15Z</dcterms:created>
  <dcterms:modified xsi:type="dcterms:W3CDTF">2013-12-12T14:06:22Z</dcterms:modified>
</cp:coreProperties>
</file>